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D5533A-9615-4A06-B8A4-20985D3FC0B5}" v="4" dt="2023-02-03T09:01:56.7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F2D5533A-9615-4A06-B8A4-20985D3FC0B5}"/>
    <pc:docChg chg="custSel addSld delSld modSld">
      <pc:chgData name="Fluitsma, D.W.P.M. (Daniel)" userId="aab17d33-b89b-4526-b7c1-165dab8f619f" providerId="ADAL" clId="{F2D5533A-9615-4A06-B8A4-20985D3FC0B5}" dt="2023-02-03T10:15:50.157" v="3512" actId="20577"/>
      <pc:docMkLst>
        <pc:docMk/>
      </pc:docMkLst>
      <pc:sldChg chg="modSp mod">
        <pc:chgData name="Fluitsma, D.W.P.M. (Daniel)" userId="aab17d33-b89b-4526-b7c1-165dab8f619f" providerId="ADAL" clId="{F2D5533A-9615-4A06-B8A4-20985D3FC0B5}" dt="2023-01-27T12:05:46.006" v="3496" actId="20577"/>
        <pc:sldMkLst>
          <pc:docMk/>
          <pc:sldMk cId="2736729097" sldId="256"/>
        </pc:sldMkLst>
        <pc:spChg chg="mod">
          <ac:chgData name="Fluitsma, D.W.P.M. (Daniel)" userId="aab17d33-b89b-4526-b7c1-165dab8f619f" providerId="ADAL" clId="{F2D5533A-9615-4A06-B8A4-20985D3FC0B5}" dt="2023-01-27T12:05:46.006" v="3496" actId="20577"/>
          <ac:spMkLst>
            <pc:docMk/>
            <pc:sldMk cId="2736729097" sldId="256"/>
            <ac:spMk id="5" creationId="{EC8CEFB7-D3AF-9160-2343-CC86D326AAEB}"/>
          </ac:spMkLst>
        </pc:spChg>
      </pc:sldChg>
      <pc:sldChg chg="modSp mod">
        <pc:chgData name="Fluitsma, D.W.P.M. (Daniel)" userId="aab17d33-b89b-4526-b7c1-165dab8f619f" providerId="ADAL" clId="{F2D5533A-9615-4A06-B8A4-20985D3FC0B5}" dt="2023-01-27T11:51:18.262" v="1665" actId="20577"/>
        <pc:sldMkLst>
          <pc:docMk/>
          <pc:sldMk cId="4186847579" sldId="257"/>
        </pc:sldMkLst>
        <pc:spChg chg="mod">
          <ac:chgData name="Fluitsma, D.W.P.M. (Daniel)" userId="aab17d33-b89b-4526-b7c1-165dab8f619f" providerId="ADAL" clId="{F2D5533A-9615-4A06-B8A4-20985D3FC0B5}" dt="2023-01-27T11:42:51.331" v="237" actId="20577"/>
          <ac:spMkLst>
            <pc:docMk/>
            <pc:sldMk cId="4186847579" sldId="257"/>
            <ac:spMk id="2" creationId="{A6C1DA60-CAF2-0DCE-708F-1D529E3A3B98}"/>
          </ac:spMkLst>
        </pc:spChg>
        <pc:spChg chg="mod">
          <ac:chgData name="Fluitsma, D.W.P.M. (Daniel)" userId="aab17d33-b89b-4526-b7c1-165dab8f619f" providerId="ADAL" clId="{F2D5533A-9615-4A06-B8A4-20985D3FC0B5}" dt="2023-01-27T11:51:18.262" v="1665" actId="20577"/>
          <ac:spMkLst>
            <pc:docMk/>
            <pc:sldMk cId="4186847579" sldId="257"/>
            <ac:spMk id="3" creationId="{B2AA81AE-701E-AD79-0D26-3CB6334DF702}"/>
          </ac:spMkLst>
        </pc:spChg>
      </pc:sldChg>
      <pc:sldChg chg="modSp mod">
        <pc:chgData name="Fluitsma, D.W.P.M. (Daniel)" userId="aab17d33-b89b-4526-b7c1-165dab8f619f" providerId="ADAL" clId="{F2D5533A-9615-4A06-B8A4-20985D3FC0B5}" dt="2023-01-27T11:49:54.614" v="1573" actId="20577"/>
        <pc:sldMkLst>
          <pc:docMk/>
          <pc:sldMk cId="358700315" sldId="258"/>
        </pc:sldMkLst>
        <pc:spChg chg="mod">
          <ac:chgData name="Fluitsma, D.W.P.M. (Daniel)" userId="aab17d33-b89b-4526-b7c1-165dab8f619f" providerId="ADAL" clId="{F2D5533A-9615-4A06-B8A4-20985D3FC0B5}" dt="2023-01-27T11:48:27.732" v="1304" actId="20577"/>
          <ac:spMkLst>
            <pc:docMk/>
            <pc:sldMk cId="358700315" sldId="258"/>
            <ac:spMk id="2" creationId="{151DBEC7-49E6-5C3E-2276-93216516DD5D}"/>
          </ac:spMkLst>
        </pc:spChg>
        <pc:spChg chg="mod">
          <ac:chgData name="Fluitsma, D.W.P.M. (Daniel)" userId="aab17d33-b89b-4526-b7c1-165dab8f619f" providerId="ADAL" clId="{F2D5533A-9615-4A06-B8A4-20985D3FC0B5}" dt="2023-01-27T11:49:54.614" v="1573" actId="20577"/>
          <ac:spMkLst>
            <pc:docMk/>
            <pc:sldMk cId="358700315" sldId="258"/>
            <ac:spMk id="3" creationId="{8460FDBC-B56C-E449-114F-1EA1F26810DF}"/>
          </ac:spMkLst>
        </pc:spChg>
      </pc:sldChg>
      <pc:sldChg chg="modSp mod">
        <pc:chgData name="Fluitsma, D.W.P.M. (Daniel)" userId="aab17d33-b89b-4526-b7c1-165dab8f619f" providerId="ADAL" clId="{F2D5533A-9615-4A06-B8A4-20985D3FC0B5}" dt="2023-01-27T11:54:39.252" v="2256" actId="5793"/>
        <pc:sldMkLst>
          <pc:docMk/>
          <pc:sldMk cId="629012213" sldId="259"/>
        </pc:sldMkLst>
        <pc:spChg chg="mod">
          <ac:chgData name="Fluitsma, D.W.P.M. (Daniel)" userId="aab17d33-b89b-4526-b7c1-165dab8f619f" providerId="ADAL" clId="{F2D5533A-9615-4A06-B8A4-20985D3FC0B5}" dt="2023-01-27T11:51:54.872" v="1738" actId="20577"/>
          <ac:spMkLst>
            <pc:docMk/>
            <pc:sldMk cId="629012213" sldId="259"/>
            <ac:spMk id="2" creationId="{1012702E-5DF2-4AF7-39D3-CC5BC3246332}"/>
          </ac:spMkLst>
        </pc:spChg>
        <pc:spChg chg="mod">
          <ac:chgData name="Fluitsma, D.W.P.M. (Daniel)" userId="aab17d33-b89b-4526-b7c1-165dab8f619f" providerId="ADAL" clId="{F2D5533A-9615-4A06-B8A4-20985D3FC0B5}" dt="2023-01-27T11:54:39.252" v="2256" actId="5793"/>
          <ac:spMkLst>
            <pc:docMk/>
            <pc:sldMk cId="629012213" sldId="259"/>
            <ac:spMk id="3" creationId="{CB787ED6-65B4-EE81-01DD-D6C18A8100AF}"/>
          </ac:spMkLst>
        </pc:spChg>
      </pc:sldChg>
      <pc:sldChg chg="modSp new mod">
        <pc:chgData name="Fluitsma, D.W.P.M. (Daniel)" userId="aab17d33-b89b-4526-b7c1-165dab8f619f" providerId="ADAL" clId="{F2D5533A-9615-4A06-B8A4-20985D3FC0B5}" dt="2023-01-27T11:57:20.054" v="2664" actId="20577"/>
        <pc:sldMkLst>
          <pc:docMk/>
          <pc:sldMk cId="1484625976" sldId="260"/>
        </pc:sldMkLst>
        <pc:spChg chg="mod">
          <ac:chgData name="Fluitsma, D.W.P.M. (Daniel)" userId="aab17d33-b89b-4526-b7c1-165dab8f619f" providerId="ADAL" clId="{F2D5533A-9615-4A06-B8A4-20985D3FC0B5}" dt="2023-01-27T11:55:22.971" v="2362" actId="20577"/>
          <ac:spMkLst>
            <pc:docMk/>
            <pc:sldMk cId="1484625976" sldId="260"/>
            <ac:spMk id="2" creationId="{8E48AC1A-6C33-8D3C-D033-0DD28B12A8A6}"/>
          </ac:spMkLst>
        </pc:spChg>
        <pc:spChg chg="mod">
          <ac:chgData name="Fluitsma, D.W.P.M. (Daniel)" userId="aab17d33-b89b-4526-b7c1-165dab8f619f" providerId="ADAL" clId="{F2D5533A-9615-4A06-B8A4-20985D3FC0B5}" dt="2023-01-27T11:57:20.054" v="2664" actId="20577"/>
          <ac:spMkLst>
            <pc:docMk/>
            <pc:sldMk cId="1484625976" sldId="260"/>
            <ac:spMk id="3" creationId="{1BF5566C-D51D-486A-DC6A-20C02CA4D10C}"/>
          </ac:spMkLst>
        </pc:spChg>
      </pc:sldChg>
      <pc:sldChg chg="modSp new mod">
        <pc:chgData name="Fluitsma, D.W.P.M. (Daniel)" userId="aab17d33-b89b-4526-b7c1-165dab8f619f" providerId="ADAL" clId="{F2D5533A-9615-4A06-B8A4-20985D3FC0B5}" dt="2023-01-27T11:59:56.130" v="3127" actId="20577"/>
        <pc:sldMkLst>
          <pc:docMk/>
          <pc:sldMk cId="3672269576" sldId="261"/>
        </pc:sldMkLst>
        <pc:spChg chg="mod">
          <ac:chgData name="Fluitsma, D.W.P.M. (Daniel)" userId="aab17d33-b89b-4526-b7c1-165dab8f619f" providerId="ADAL" clId="{F2D5533A-9615-4A06-B8A4-20985D3FC0B5}" dt="2023-01-27T11:57:37.739" v="2667" actId="20577"/>
          <ac:spMkLst>
            <pc:docMk/>
            <pc:sldMk cId="3672269576" sldId="261"/>
            <ac:spMk id="2" creationId="{8F7C6D0A-76E3-78D1-9E47-9C1CECF1BEAA}"/>
          </ac:spMkLst>
        </pc:spChg>
        <pc:spChg chg="mod">
          <ac:chgData name="Fluitsma, D.W.P.M. (Daniel)" userId="aab17d33-b89b-4526-b7c1-165dab8f619f" providerId="ADAL" clId="{F2D5533A-9615-4A06-B8A4-20985D3FC0B5}" dt="2023-01-27T11:59:56.130" v="3127" actId="20577"/>
          <ac:spMkLst>
            <pc:docMk/>
            <pc:sldMk cId="3672269576" sldId="261"/>
            <ac:spMk id="3" creationId="{203E2335-7755-A383-8B6B-3BF7B028BD94}"/>
          </ac:spMkLst>
        </pc:spChg>
      </pc:sldChg>
      <pc:sldChg chg="modSp new mod">
        <pc:chgData name="Fluitsma, D.W.P.M. (Daniel)" userId="aab17d33-b89b-4526-b7c1-165dab8f619f" providerId="ADAL" clId="{F2D5533A-9615-4A06-B8A4-20985D3FC0B5}" dt="2023-01-27T12:02:13.644" v="3494" actId="20577"/>
        <pc:sldMkLst>
          <pc:docMk/>
          <pc:sldMk cId="4091762455" sldId="262"/>
        </pc:sldMkLst>
        <pc:spChg chg="mod">
          <ac:chgData name="Fluitsma, D.W.P.M. (Daniel)" userId="aab17d33-b89b-4526-b7c1-165dab8f619f" providerId="ADAL" clId="{F2D5533A-9615-4A06-B8A4-20985D3FC0B5}" dt="2023-01-27T12:00:41.820" v="3214" actId="20577"/>
          <ac:spMkLst>
            <pc:docMk/>
            <pc:sldMk cId="4091762455" sldId="262"/>
            <ac:spMk id="2" creationId="{CDDEFD0C-017E-4164-285C-737BC544874F}"/>
          </ac:spMkLst>
        </pc:spChg>
        <pc:spChg chg="mod">
          <ac:chgData name="Fluitsma, D.W.P.M. (Daniel)" userId="aab17d33-b89b-4526-b7c1-165dab8f619f" providerId="ADAL" clId="{F2D5533A-9615-4A06-B8A4-20985D3FC0B5}" dt="2023-01-27T12:02:13.644" v="3494" actId="20577"/>
          <ac:spMkLst>
            <pc:docMk/>
            <pc:sldMk cId="4091762455" sldId="262"/>
            <ac:spMk id="3" creationId="{1F65B204-E6E4-FFC4-B407-49EB735378B7}"/>
          </ac:spMkLst>
        </pc:spChg>
      </pc:sldChg>
      <pc:sldChg chg="new del">
        <pc:chgData name="Fluitsma, D.W.P.M. (Daniel)" userId="aab17d33-b89b-4526-b7c1-165dab8f619f" providerId="ADAL" clId="{F2D5533A-9615-4A06-B8A4-20985D3FC0B5}" dt="2023-02-03T09:02:01.086" v="3499" actId="2696"/>
        <pc:sldMkLst>
          <pc:docMk/>
          <pc:sldMk cId="1767573581" sldId="263"/>
        </pc:sldMkLst>
      </pc:sldChg>
      <pc:sldChg chg="add">
        <pc:chgData name="Fluitsma, D.W.P.M. (Daniel)" userId="aab17d33-b89b-4526-b7c1-165dab8f619f" providerId="ADAL" clId="{F2D5533A-9615-4A06-B8A4-20985D3FC0B5}" dt="2023-02-03T09:01:56.775" v="3498"/>
        <pc:sldMkLst>
          <pc:docMk/>
          <pc:sldMk cId="1568512607" sldId="264"/>
        </pc:sldMkLst>
      </pc:sldChg>
      <pc:sldChg chg="modSp add mod">
        <pc:chgData name="Fluitsma, D.W.P.M. (Daniel)" userId="aab17d33-b89b-4526-b7c1-165dab8f619f" providerId="ADAL" clId="{F2D5533A-9615-4A06-B8A4-20985D3FC0B5}" dt="2023-02-03T10:15:50.157" v="3512" actId="20577"/>
        <pc:sldMkLst>
          <pc:docMk/>
          <pc:sldMk cId="3046709996" sldId="265"/>
        </pc:sldMkLst>
        <pc:spChg chg="mod">
          <ac:chgData name="Fluitsma, D.W.P.M. (Daniel)" userId="aab17d33-b89b-4526-b7c1-165dab8f619f" providerId="ADAL" clId="{F2D5533A-9615-4A06-B8A4-20985D3FC0B5}" dt="2023-02-03T10:15:50.157" v="3512" actId="20577"/>
          <ac:spMkLst>
            <pc:docMk/>
            <pc:sldMk cId="3046709996" sldId="265"/>
            <ac:spMk id="3" creationId="{DEE32633-1C0A-91CB-C416-9C3F9251A9B4}"/>
          </ac:spMkLst>
        </pc:spChg>
      </pc:sldChg>
      <pc:sldChg chg="add">
        <pc:chgData name="Fluitsma, D.W.P.M. (Daniel)" userId="aab17d33-b89b-4526-b7c1-165dab8f619f" providerId="ADAL" clId="{F2D5533A-9615-4A06-B8A4-20985D3FC0B5}" dt="2023-02-03T09:01:56.775" v="3498"/>
        <pc:sldMkLst>
          <pc:docMk/>
          <pc:sldMk cId="2312226336" sldId="266"/>
        </pc:sldMkLst>
      </pc:sldChg>
      <pc:sldChg chg="add">
        <pc:chgData name="Fluitsma, D.W.P.M. (Daniel)" userId="aab17d33-b89b-4526-b7c1-165dab8f619f" providerId="ADAL" clId="{F2D5533A-9615-4A06-B8A4-20985D3FC0B5}" dt="2023-02-03T09:01:56.775" v="3498"/>
        <pc:sldMkLst>
          <pc:docMk/>
          <pc:sldMk cId="3520715706" sldId="267"/>
        </pc:sldMkLst>
      </pc:sldChg>
      <pc:sldChg chg="add">
        <pc:chgData name="Fluitsma, D.W.P.M. (Daniel)" userId="aab17d33-b89b-4526-b7c1-165dab8f619f" providerId="ADAL" clId="{F2D5533A-9615-4A06-B8A4-20985D3FC0B5}" dt="2023-02-03T09:01:56.775" v="3498"/>
        <pc:sldMkLst>
          <pc:docMk/>
          <pc:sldMk cId="3777180948" sldId="268"/>
        </pc:sldMkLst>
      </pc:sldChg>
      <pc:sldChg chg="add">
        <pc:chgData name="Fluitsma, D.W.P.M. (Daniel)" userId="aab17d33-b89b-4526-b7c1-165dab8f619f" providerId="ADAL" clId="{F2D5533A-9615-4A06-B8A4-20985D3FC0B5}" dt="2023-02-03T09:01:56.775" v="3498"/>
        <pc:sldMkLst>
          <pc:docMk/>
          <pc:sldMk cId="1058413292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C22AE2-F009-FE34-7BE9-17FF17E9F8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FEAF208-2550-D2AC-286F-9D851DF732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3A6825E-38BC-B222-89E0-C26F92723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82EE-96B2-4CE5-BA89-424566C05940}" type="datetimeFigureOut">
              <a:rPr lang="nl-NL" smtClean="0"/>
              <a:t>3-2-2023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2C4C0B-4CB1-F7CB-F39E-6D5219F34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6143FB2-E85F-2DA1-5683-271C71B86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81F6-96D6-4C5B-A7E7-C5D2C3E6FA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0750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C3DB02-84B1-6ABA-85A7-0A71D8259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0597CFE-1792-FB15-6858-B6FFB56C3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0796E66-AD6B-D446-7A33-0A67D339D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82EE-96B2-4CE5-BA89-424566C05940}" type="datetimeFigureOut">
              <a:rPr lang="nl-NL" smtClean="0"/>
              <a:t>3-2-2023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995551-1374-CB07-375A-148DD20B2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599BC80-2CAD-5681-AE6E-7A9D6B629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81F6-96D6-4C5B-A7E7-C5D2C3E6FA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4429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5B217C4-D180-DE34-F0C3-F40F4EC43D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19EC280-0994-9C6D-ACFF-643B589168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D577CBF-B974-FB05-4094-A17135397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82EE-96B2-4CE5-BA89-424566C05940}" type="datetimeFigureOut">
              <a:rPr lang="nl-NL" smtClean="0"/>
              <a:t>3-2-2023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B15120F-73CC-0FCA-9AFE-0FD33C8D0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DECA25C-2DFA-4D6C-7221-92521C0D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81F6-96D6-4C5B-A7E7-C5D2C3E6FA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800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AA39A4-530A-D022-1691-F50322542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57651E-B081-D9F6-8A63-0CE4B37BE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A26914-9611-4ADF-919A-36BBC0EC4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82EE-96B2-4CE5-BA89-424566C05940}" type="datetimeFigureOut">
              <a:rPr lang="nl-NL" smtClean="0"/>
              <a:t>3-2-2023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DF3E4D1-4F59-EC00-0FEB-A3B03B814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4C8B9F-59BE-74DF-5AD1-81BD969F2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81F6-96D6-4C5B-A7E7-C5D2C3E6FA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015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84DF33-D2EF-4AC6-BEB9-6CDBD7BA4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5693111-D3DB-962E-8C68-115EDD216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26ECC8-502E-04E2-3876-005640BD8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82EE-96B2-4CE5-BA89-424566C05940}" type="datetimeFigureOut">
              <a:rPr lang="nl-NL" smtClean="0"/>
              <a:t>3-2-2023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4480D3-9E46-FC3E-EC84-73DB1F4E6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528FFA4-64C0-91A5-4E2C-1CF957A8E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81F6-96D6-4C5B-A7E7-C5D2C3E6FA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8900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8B2E8A-E3C9-A835-D943-496AA8DA7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AC7B43-E4CA-95FB-437A-9C803D1EAB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6AE0B38-9E78-4DE8-07BE-D0A128EBB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E321513-E9C6-2A2F-9E4F-92E8FD661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82EE-96B2-4CE5-BA89-424566C05940}" type="datetimeFigureOut">
              <a:rPr lang="nl-NL" smtClean="0"/>
              <a:t>3-2-2023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A836327-0BCF-18EC-1F8A-009495281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DF18585-9192-8667-6CD1-7EAEFA7B9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81F6-96D6-4C5B-A7E7-C5D2C3E6FA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542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ADB328-8818-A2DF-8CEC-DCB13026E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4E2A473-92A7-AE97-CF26-505E2C7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384749C-0AA9-B068-86F9-BA4EA3384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C2E23F8-A38D-8AE0-45C7-77F8CDCB82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F4CDB33-369E-BD3A-20C7-049FA7C3D8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5B9198D-35B7-5515-BC2D-78111A7D6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82EE-96B2-4CE5-BA89-424566C05940}" type="datetimeFigureOut">
              <a:rPr lang="nl-NL" smtClean="0"/>
              <a:t>3-2-2023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488B83D-218F-4BEB-1C53-45EAF039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E37359E-14CE-50F0-4826-5227C6B5C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81F6-96D6-4C5B-A7E7-C5D2C3E6FA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4976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BF2531-7025-CC28-78A9-06F05A387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260E300-C44B-59C0-1CBE-9F47C4BD2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82EE-96B2-4CE5-BA89-424566C05940}" type="datetimeFigureOut">
              <a:rPr lang="nl-NL" smtClean="0"/>
              <a:t>3-2-2023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F2831AC-C4C8-CBC3-90B8-40ACCC440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674D9A0-E10C-1777-5474-9B230E448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81F6-96D6-4C5B-A7E7-C5D2C3E6FA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419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BCF2E31-733C-CDB6-3FDB-4B5773449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82EE-96B2-4CE5-BA89-424566C05940}" type="datetimeFigureOut">
              <a:rPr lang="nl-NL" smtClean="0"/>
              <a:t>3-2-2023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073326A-248C-CF8D-D3A1-E33289DBE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848D831-D355-ADD8-0CEA-A55E4E1EC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81F6-96D6-4C5B-A7E7-C5D2C3E6FA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8375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753A35-D606-8104-B746-16516F59A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302903-BD1E-856A-1A58-8D4546A32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B5FCE96-E6AD-84D5-153E-B1A138159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24AC63F-A5D2-0CC7-14FE-4ABFBDCA3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82EE-96B2-4CE5-BA89-424566C05940}" type="datetimeFigureOut">
              <a:rPr lang="nl-NL" smtClean="0"/>
              <a:t>3-2-2023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E5B924D-1EA3-D5DF-A7CB-CE75B409D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E368F7-F35C-0B8B-E0B9-7C5B62F37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81F6-96D6-4C5B-A7E7-C5D2C3E6FA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84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DC57CF-3BB4-1494-B7A6-6A31AC0EA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8578436-D91C-5E74-6067-DFF8640AF1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8408EB2-062D-13AD-E03D-1261D4C726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FFF49CC-A4FB-DF8F-6E42-3BF4532DF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82EE-96B2-4CE5-BA89-424566C05940}" type="datetimeFigureOut">
              <a:rPr lang="nl-NL" smtClean="0"/>
              <a:t>3-2-2023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A11BD5B-AC8C-71A2-BD7F-964EB5CCE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CCB600B-662A-C262-7924-81892AE53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81F6-96D6-4C5B-A7E7-C5D2C3E6FA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371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F559FC4-D552-9643-0513-0F38F731E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F2A947-4943-1944-098C-894E264F8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F35183-0011-4981-54CE-5719DB6D4C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382EE-96B2-4CE5-BA89-424566C05940}" type="datetimeFigureOut">
              <a:rPr lang="nl-NL" smtClean="0"/>
              <a:t>3-2-2023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8FDEE8-A9BA-998C-10B6-F8E0AAD64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2BA8E6D-7E39-CF1E-C5D9-026ED74E29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B81F6-96D6-4C5B-A7E7-C5D2C3E6FA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393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5E14BFF-A5F0-4071-CE41-2393AB8BC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H4. Theorievorming over straffen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EC8CEFB7-D3AF-9160-2343-CC86D326A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In het strafrecht zijn twee scholen te onderscheiden  waarbij gekeken wordt naar de doelen/ functies van straffen. Te weten: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/>
              <a:t>De Klassieke </a:t>
            </a:r>
            <a:r>
              <a:rPr lang="nl-NL" dirty="0"/>
              <a:t>School</a:t>
            </a:r>
          </a:p>
          <a:p>
            <a:pPr>
              <a:buFontTx/>
              <a:buChar char="-"/>
            </a:pPr>
            <a:r>
              <a:rPr lang="nl-NL" dirty="0"/>
              <a:t>De Moderne School</a:t>
            </a:r>
          </a:p>
        </p:txBody>
      </p:sp>
    </p:spTree>
    <p:extLst>
      <p:ext uri="{BB962C8B-B14F-4D97-AF65-F5344CB8AC3E}">
        <p14:creationId xmlns:p14="http://schemas.microsoft.com/office/powerpoint/2010/main" val="2736729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42D566-0FF2-5AB0-842B-2718C6651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84511" cy="1325563"/>
          </a:xfrm>
        </p:spPr>
        <p:txBody>
          <a:bodyPr>
            <a:normAutofit/>
          </a:bodyPr>
          <a:lstStyle/>
          <a:p>
            <a:r>
              <a:rPr lang="en-US" sz="4000" dirty="0" err="1"/>
              <a:t>Deterministisch</a:t>
            </a:r>
            <a:r>
              <a:rPr lang="en-US" sz="4000" dirty="0"/>
              <a:t> </a:t>
            </a:r>
            <a:r>
              <a:rPr lang="en-US" sz="4000" dirty="0" err="1"/>
              <a:t>mensbeeld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straffen</a:t>
            </a:r>
            <a:r>
              <a:rPr lang="en-US" sz="4000" dirty="0"/>
              <a:t> van </a:t>
            </a:r>
            <a:r>
              <a:rPr lang="en-US" sz="4000" dirty="0" err="1"/>
              <a:t>mensen</a:t>
            </a:r>
            <a:endParaRPr lang="nl-NL" sz="40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B59EF5-25A2-FF6C-6CC5-1909C43E3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98992"/>
            <a:ext cx="11288697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 err="1"/>
              <a:t>Deterministisch</a:t>
            </a:r>
            <a:r>
              <a:rPr lang="en-US" sz="2800" dirty="0"/>
              <a:t> </a:t>
            </a:r>
            <a:r>
              <a:rPr lang="en-US" sz="2800" dirty="0" err="1"/>
              <a:t>mensbeeld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straffen</a:t>
            </a:r>
            <a:r>
              <a:rPr lang="en-US" sz="2800" dirty="0"/>
              <a:t> van </a:t>
            </a:r>
            <a:r>
              <a:rPr lang="en-US" sz="2800" dirty="0" err="1"/>
              <a:t>mensen</a:t>
            </a:r>
            <a:r>
              <a:rPr lang="en-US" sz="2800" dirty="0"/>
              <a:t>:</a:t>
            </a:r>
            <a:br>
              <a:rPr lang="en-US" sz="2800" dirty="0"/>
            </a:br>
            <a:endParaRPr lang="en-US" sz="2800" dirty="0"/>
          </a:p>
          <a:p>
            <a:pPr>
              <a:buFontTx/>
              <a:buChar char="-"/>
            </a:pPr>
            <a:r>
              <a:rPr lang="en-US" dirty="0" err="1"/>
              <a:t>Naar</a:t>
            </a:r>
            <a:r>
              <a:rPr lang="en-US" dirty="0"/>
              <a:t> de mate </a:t>
            </a:r>
            <a:r>
              <a:rPr lang="en-US" dirty="0" err="1"/>
              <a:t>waarin</a:t>
            </a:r>
            <a:r>
              <a:rPr lang="en-US" dirty="0"/>
              <a:t> de </a:t>
            </a:r>
            <a:r>
              <a:rPr lang="en-US" dirty="0" err="1"/>
              <a:t>mens</a:t>
            </a:r>
            <a:r>
              <a:rPr lang="en-US" dirty="0"/>
              <a:t> ‘</a:t>
            </a:r>
            <a:r>
              <a:rPr lang="en-US" dirty="0" err="1"/>
              <a:t>onvrij</a:t>
            </a:r>
            <a:r>
              <a:rPr lang="en-US" dirty="0"/>
              <a:t>’ is, is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minder </a:t>
            </a:r>
            <a:r>
              <a:rPr lang="en-US" dirty="0" err="1"/>
              <a:t>schuldig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/ </a:t>
            </a:r>
            <a:r>
              <a:rPr lang="en-US" dirty="0" err="1"/>
              <a:t>misdrijven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straf</a:t>
            </a:r>
            <a:r>
              <a:rPr lang="en-US" dirty="0"/>
              <a:t> </a:t>
            </a:r>
            <a:r>
              <a:rPr lang="en-US" dirty="0" err="1"/>
              <a:t>verliest</a:t>
            </a:r>
            <a:r>
              <a:rPr lang="en-US" dirty="0"/>
              <a:t> dan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legitimatie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denkbare</a:t>
            </a:r>
            <a:r>
              <a:rPr lang="en-US" dirty="0"/>
              <a:t> </a:t>
            </a:r>
            <a:r>
              <a:rPr lang="en-US" dirty="0" err="1"/>
              <a:t>effectiviteit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dader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wèl</a:t>
            </a:r>
            <a:r>
              <a:rPr lang="en-US" dirty="0"/>
              <a:t> </a:t>
            </a:r>
            <a:r>
              <a:rPr lang="en-US" dirty="0" err="1"/>
              <a:t>aangepakt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met </a:t>
            </a:r>
            <a:r>
              <a:rPr lang="en-US" dirty="0" err="1"/>
              <a:t>maatregelen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↓</a:t>
            </a:r>
            <a:br>
              <a:rPr lang="en-US" dirty="0"/>
            </a:br>
            <a:r>
              <a:rPr lang="en-US" dirty="0"/>
              <a:t>    Die </a:t>
            </a:r>
            <a:r>
              <a:rPr lang="en-US" dirty="0" err="1"/>
              <a:t>maatregelen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overwegen</a:t>
            </a:r>
            <a:r>
              <a:rPr lang="en-US" dirty="0"/>
              <a:t> ‘ </a:t>
            </a:r>
            <a:r>
              <a:rPr lang="en-US" dirty="0" err="1"/>
              <a:t>preventief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’ </a:t>
            </a:r>
            <a:r>
              <a:rPr lang="en-US" dirty="0" err="1"/>
              <a:t>hebben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maatregel</a:t>
            </a:r>
            <a:r>
              <a:rPr lang="en-US" dirty="0"/>
              <a:t> van de ISD (</a:t>
            </a:r>
            <a:r>
              <a:rPr lang="en-US" dirty="0" err="1"/>
              <a:t>Instelling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Stelselmatige</a:t>
            </a:r>
            <a:r>
              <a:rPr lang="en-US" dirty="0"/>
              <a:t> </a:t>
            </a:r>
            <a:r>
              <a:rPr lang="en-US" dirty="0" err="1"/>
              <a:t>Daders</a:t>
            </a:r>
            <a:r>
              <a:rPr lang="en-US" dirty="0"/>
              <a:t>)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passend</a:t>
            </a:r>
            <a:r>
              <a:rPr lang="en-US" dirty="0"/>
              <a:t> </a:t>
            </a:r>
            <a:r>
              <a:rPr lang="en-US" dirty="0" err="1"/>
              <a:t>voorbeeld</a:t>
            </a:r>
            <a:r>
              <a:rPr lang="en-US" dirty="0"/>
              <a:t>, </a:t>
            </a:r>
            <a:r>
              <a:rPr lang="en-US" dirty="0" err="1"/>
              <a:t>omdat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onbehandelbare</a:t>
            </a:r>
            <a:r>
              <a:rPr lang="en-US" dirty="0"/>
              <a:t> </a:t>
            </a:r>
            <a:r>
              <a:rPr lang="en-US" dirty="0" err="1"/>
              <a:t>zedendelinquenten</a:t>
            </a:r>
            <a:r>
              <a:rPr lang="en-US" dirty="0"/>
              <a:t> </a:t>
            </a:r>
            <a:r>
              <a:rPr lang="en-US" dirty="0" err="1"/>
              <a:t>hierbij</a:t>
            </a:r>
            <a:r>
              <a:rPr lang="en-US" dirty="0"/>
              <a:t> </a:t>
            </a:r>
            <a:r>
              <a:rPr lang="en-US" dirty="0" err="1"/>
              <a:t>levenslang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opgesloten</a:t>
            </a:r>
            <a:r>
              <a:rPr lang="en-US" dirty="0"/>
              <a:t> in </a:t>
            </a:r>
            <a:r>
              <a:rPr lang="en-US" dirty="0" err="1"/>
              <a:t>klinieken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Er </a:t>
            </a:r>
            <a:r>
              <a:rPr lang="en-US" dirty="0" err="1"/>
              <a:t>vormen</a:t>
            </a:r>
            <a:r>
              <a:rPr lang="en-US" dirty="0"/>
              <a:t> van </a:t>
            </a:r>
            <a:r>
              <a:rPr lang="en-US" dirty="0" err="1"/>
              <a:t>elektronisch</a:t>
            </a:r>
            <a:r>
              <a:rPr lang="en-US" dirty="0"/>
              <a:t> </a:t>
            </a:r>
            <a:r>
              <a:rPr lang="en-US" dirty="0" err="1"/>
              <a:t>toezicht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toegepast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2226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2BC414-DE76-1B92-B388-7952C5B7B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Moderne</a:t>
            </a:r>
            <a:r>
              <a:rPr lang="en-US" dirty="0"/>
              <a:t> School </a:t>
            </a:r>
            <a:r>
              <a:rPr lang="en-US" dirty="0" err="1"/>
              <a:t>en</a:t>
            </a:r>
            <a:r>
              <a:rPr lang="en-US" dirty="0"/>
              <a:t> ‘ </a:t>
            </a:r>
            <a:r>
              <a:rPr lang="en-US" dirty="0" err="1"/>
              <a:t>doelen</a:t>
            </a:r>
            <a:r>
              <a:rPr lang="en-US" dirty="0"/>
              <a:t> van </a:t>
            </a:r>
            <a:r>
              <a:rPr lang="en-US" dirty="0" err="1"/>
              <a:t>straffen</a:t>
            </a:r>
            <a:r>
              <a:rPr lang="en-US" dirty="0"/>
              <a:t>’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150199-CDF5-DB65-3118-28E8BACC8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Doelen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functies</a:t>
            </a:r>
            <a:r>
              <a:rPr lang="en-US" dirty="0"/>
              <a:t> van </a:t>
            </a:r>
            <a:r>
              <a:rPr lang="en-US" dirty="0" err="1"/>
              <a:t>straffen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Moderne</a:t>
            </a:r>
            <a:r>
              <a:rPr lang="en-US" dirty="0"/>
              <a:t> School: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Speciale</a:t>
            </a:r>
            <a:r>
              <a:rPr lang="en-US" dirty="0"/>
              <a:t> preventive: </a:t>
            </a:r>
            <a:br>
              <a:rPr lang="en-US" dirty="0"/>
            </a:br>
            <a:r>
              <a:rPr lang="en-US" sz="2000" dirty="0"/>
              <a:t>de </a:t>
            </a:r>
            <a:r>
              <a:rPr lang="en-US" sz="2000" dirty="0" err="1"/>
              <a:t>straf</a:t>
            </a:r>
            <a:r>
              <a:rPr lang="en-US" sz="2000" dirty="0"/>
              <a:t> </a:t>
            </a:r>
            <a:r>
              <a:rPr lang="en-US" sz="2000" dirty="0" err="1"/>
              <a:t>moet</a:t>
            </a:r>
            <a:r>
              <a:rPr lang="en-US" sz="2000" dirty="0"/>
              <a:t> </a:t>
            </a:r>
            <a:r>
              <a:rPr lang="en-US" sz="2000" dirty="0" err="1"/>
              <a:t>voorkomen</a:t>
            </a:r>
            <a:r>
              <a:rPr lang="en-US" sz="2000" dirty="0"/>
              <a:t> </a:t>
            </a:r>
            <a:r>
              <a:rPr lang="en-US" sz="2000" dirty="0" err="1"/>
              <a:t>dat</a:t>
            </a:r>
            <a:r>
              <a:rPr lang="en-US" sz="2000" dirty="0"/>
              <a:t> </a:t>
            </a:r>
            <a:r>
              <a:rPr lang="en-US" sz="2000" dirty="0" err="1"/>
              <a:t>deze</a:t>
            </a:r>
            <a:r>
              <a:rPr lang="en-US" sz="2000" dirty="0"/>
              <a:t> </a:t>
            </a:r>
            <a:r>
              <a:rPr lang="en-US" sz="2000" dirty="0" err="1"/>
              <a:t>dader</a:t>
            </a:r>
            <a:r>
              <a:rPr lang="en-US" sz="2000" dirty="0"/>
              <a:t> </a:t>
            </a:r>
            <a:r>
              <a:rPr lang="en-US" sz="2000" dirty="0" err="1"/>
              <a:t>nog</a:t>
            </a:r>
            <a:r>
              <a:rPr lang="en-US" sz="2000" dirty="0"/>
              <a:t> </a:t>
            </a:r>
            <a:r>
              <a:rPr lang="en-US" sz="2000" dirty="0" err="1"/>
              <a:t>eens</a:t>
            </a:r>
            <a:r>
              <a:rPr lang="en-US" sz="2000" dirty="0"/>
              <a:t> de </a:t>
            </a:r>
            <a:r>
              <a:rPr lang="en-US" sz="2000" dirty="0" err="1"/>
              <a:t>fout</a:t>
            </a:r>
            <a:r>
              <a:rPr lang="en-US" sz="2000" dirty="0"/>
              <a:t> </a:t>
            </a:r>
            <a:r>
              <a:rPr lang="en-US" sz="2000" dirty="0" err="1"/>
              <a:t>ingaat</a:t>
            </a:r>
            <a:endParaRPr lang="en-US" sz="2000" dirty="0"/>
          </a:p>
          <a:p>
            <a:pPr>
              <a:buFontTx/>
              <a:buChar char="-"/>
            </a:pPr>
            <a:r>
              <a:rPr lang="nl-NL" dirty="0"/>
              <a:t>Bescherming en beveiliging van de samenleving: </a:t>
            </a:r>
            <a:br>
              <a:rPr lang="nl-NL" dirty="0"/>
            </a:br>
            <a:r>
              <a:rPr lang="nl-NL" sz="2000" dirty="0"/>
              <a:t>Zo lang daders vastzitten in een gevangenis wordt de samenleving tegen hen beveiligd</a:t>
            </a:r>
          </a:p>
          <a:p>
            <a:pPr>
              <a:buFontTx/>
              <a:buChar char="-"/>
            </a:pPr>
            <a:r>
              <a:rPr lang="nl-NL" dirty="0"/>
              <a:t>Resocialisatie: (Heropvoeding)</a:t>
            </a:r>
            <a:br>
              <a:rPr lang="nl-NL" dirty="0"/>
            </a:br>
            <a:r>
              <a:rPr lang="nl-NL" sz="2000" dirty="0"/>
              <a:t>Voorbereiden op terugkeer in de samenleving. </a:t>
            </a:r>
            <a:br>
              <a:rPr lang="nl-NL" sz="2000" dirty="0"/>
            </a:br>
            <a:r>
              <a:rPr lang="nl-NL" sz="2000" dirty="0"/>
              <a:t>Denk bv aan: agressiebeheersingstraining, afkicken in een kliniek van een drank-/ drugsverslaving of het opleggen van een taakstraf waarbij de dader gaat werken voor de benadeelde/ het slachtoffer.</a:t>
            </a:r>
          </a:p>
          <a:p>
            <a:pPr marL="0" indent="0">
              <a:buNone/>
            </a:pP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0715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04BDA7-FFAF-4B24-ACC3-C8F16806D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Deterministisch</a:t>
            </a:r>
            <a:r>
              <a:rPr lang="en-US" dirty="0"/>
              <a:t> </a:t>
            </a:r>
            <a:r>
              <a:rPr lang="en-US" dirty="0" err="1"/>
              <a:t>mensbeeld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strafrecht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E41876-860F-AD91-1046-10FE39884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770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Uitgaande</a:t>
            </a:r>
            <a:r>
              <a:rPr lang="en-US" dirty="0"/>
              <a:t> van het ‘ </a:t>
            </a:r>
            <a:r>
              <a:rPr lang="en-US" dirty="0" err="1"/>
              <a:t>determinsitisch</a:t>
            </a:r>
            <a:r>
              <a:rPr lang="en-US" dirty="0"/>
              <a:t> </a:t>
            </a:r>
            <a:r>
              <a:rPr lang="en-US" dirty="0" err="1"/>
              <a:t>mensbeeld</a:t>
            </a:r>
            <a:r>
              <a:rPr lang="en-US" dirty="0"/>
              <a:t>’ </a:t>
            </a:r>
            <a:r>
              <a:rPr lang="en-US" dirty="0" err="1"/>
              <a:t>trekt</a:t>
            </a:r>
            <a:r>
              <a:rPr lang="en-US" dirty="0"/>
              <a:t> de </a:t>
            </a:r>
            <a:r>
              <a:rPr lang="en-US" dirty="0" err="1"/>
              <a:t>Moderne</a:t>
            </a:r>
            <a:r>
              <a:rPr lang="en-US" dirty="0"/>
              <a:t> School </a:t>
            </a: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conclusies</a:t>
            </a:r>
            <a:r>
              <a:rPr lang="en-US" dirty="0"/>
              <a:t> die </a:t>
            </a:r>
            <a:r>
              <a:rPr lang="en-US" dirty="0" err="1"/>
              <a:t>terug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zien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in het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strafrecht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sz="2600" dirty="0"/>
              <a:t>Men </a:t>
            </a:r>
            <a:r>
              <a:rPr lang="en-US" sz="2600" dirty="0" err="1"/>
              <a:t>gaat</a:t>
            </a:r>
            <a:r>
              <a:rPr lang="en-US" sz="2600" dirty="0"/>
              <a:t> </a:t>
            </a:r>
            <a:r>
              <a:rPr lang="en-US" sz="2600" dirty="0" err="1"/>
              <a:t>uit</a:t>
            </a:r>
            <a:r>
              <a:rPr lang="en-US" sz="2600" dirty="0"/>
              <a:t> van ‘</a:t>
            </a:r>
            <a:r>
              <a:rPr lang="en-US" sz="2600" b="1" dirty="0" err="1"/>
              <a:t>daderstrafrecht</a:t>
            </a:r>
            <a:r>
              <a:rPr lang="en-US" dirty="0"/>
              <a:t>’ .</a:t>
            </a:r>
            <a:br>
              <a:rPr lang="en-US" dirty="0"/>
            </a:br>
            <a:r>
              <a:rPr lang="en-US" sz="1900" dirty="0"/>
              <a:t>De </a:t>
            </a:r>
            <a:r>
              <a:rPr lang="en-US" sz="1900" dirty="0" err="1"/>
              <a:t>persoon</a:t>
            </a:r>
            <a:r>
              <a:rPr lang="en-US" sz="1900" dirty="0"/>
              <a:t> van de </a:t>
            </a:r>
            <a:r>
              <a:rPr lang="en-US" sz="1900" dirty="0" err="1"/>
              <a:t>dader</a:t>
            </a:r>
            <a:r>
              <a:rPr lang="en-US" sz="1900" dirty="0"/>
              <a:t> is het </a:t>
            </a:r>
            <a:r>
              <a:rPr lang="en-US" sz="1900" dirty="0" err="1"/>
              <a:t>uitgangspunt</a:t>
            </a:r>
            <a:r>
              <a:rPr lang="en-US" sz="1900" dirty="0"/>
              <a:t> </a:t>
            </a:r>
            <a:r>
              <a:rPr lang="en-US" sz="1900" dirty="0" err="1"/>
              <a:t>bij</a:t>
            </a:r>
            <a:r>
              <a:rPr lang="en-US" sz="1900" dirty="0"/>
              <a:t> het </a:t>
            </a:r>
            <a:r>
              <a:rPr lang="en-US" sz="1900" dirty="0" err="1"/>
              <a:t>geven</a:t>
            </a:r>
            <a:r>
              <a:rPr lang="en-US" sz="1900" dirty="0"/>
              <a:t> van </a:t>
            </a:r>
            <a:r>
              <a:rPr lang="en-US" sz="1900" dirty="0" err="1"/>
              <a:t>straf</a:t>
            </a:r>
            <a:r>
              <a:rPr lang="en-US" sz="1900" dirty="0"/>
              <a:t>.</a:t>
            </a:r>
          </a:p>
          <a:p>
            <a:pPr marL="0" indent="0">
              <a:buNone/>
            </a:pPr>
            <a:r>
              <a:rPr lang="nl-NL" sz="1900" dirty="0"/>
              <a:t>    Maatgevend is het gevaar dat de dader oplevert voor de samenleving.</a:t>
            </a:r>
            <a:br>
              <a:rPr lang="nl-NL" sz="1900" dirty="0"/>
            </a:br>
            <a:r>
              <a:rPr lang="nl-NL" sz="1900" dirty="0"/>
              <a:t>    Deze stroming verwerpt dus het ‘</a:t>
            </a:r>
            <a:r>
              <a:rPr lang="nl-NL" sz="1900" b="1" dirty="0"/>
              <a:t>dadenstrafrecht</a:t>
            </a:r>
            <a:r>
              <a:rPr lang="nl-NL" sz="1900" dirty="0"/>
              <a:t>’.</a:t>
            </a:r>
            <a:br>
              <a:rPr lang="nl-NL" sz="1900" dirty="0"/>
            </a:br>
            <a:r>
              <a:rPr lang="nl-NL" sz="1900" dirty="0"/>
              <a:t>    Het moet niet gaan om wraak- en vergelding.</a:t>
            </a:r>
          </a:p>
          <a:p>
            <a:pPr marL="0" indent="0">
              <a:buNone/>
            </a:pPr>
            <a:br>
              <a:rPr lang="nl-NL" sz="1900" dirty="0"/>
            </a:br>
            <a:r>
              <a:rPr lang="nl-NL" sz="1900" dirty="0"/>
              <a:t>    TBS opleggen kan wel bij daders die geheel ontoerekeningsvatbaar zijn verklaard.  </a:t>
            </a:r>
            <a:br>
              <a:rPr lang="nl-NL" sz="1900" dirty="0"/>
            </a:br>
            <a:r>
              <a:rPr lang="nl-NL" sz="1900" dirty="0"/>
              <a:t>    Bij de behandeling wordt ingezet op terugkeer in de samenleving. </a:t>
            </a:r>
          </a:p>
          <a:p>
            <a:pPr>
              <a:buFontTx/>
              <a:buChar char="-"/>
            </a:pPr>
            <a:r>
              <a:rPr lang="nl-NL" sz="2600" dirty="0"/>
              <a:t>Criminaliteit die veroorzaakt wordt door erfelijke afwijkingen betekent dat deze afwijkingen moeten worden behandeld. Denk aan begeleiding door psychologen, psychiaters, medicijngebruik etc. </a:t>
            </a:r>
          </a:p>
          <a:p>
            <a:pPr>
              <a:buFontTx/>
              <a:buChar char="-"/>
            </a:pPr>
            <a:r>
              <a:rPr lang="nl-NL" sz="2600" dirty="0"/>
              <a:t>Als mensen tot crimineel gedrag overgaan door sociale factoren, moeten er sociale maatregelen worden genomen om te voorkomen dat mensen crimineel gedrag vertonen. </a:t>
            </a:r>
          </a:p>
        </p:txBody>
      </p:sp>
    </p:spTree>
    <p:extLst>
      <p:ext uri="{BB962C8B-B14F-4D97-AF65-F5344CB8AC3E}">
        <p14:creationId xmlns:p14="http://schemas.microsoft.com/office/powerpoint/2010/main" val="3777180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CCB56A-AE03-79CC-19F4-2BE43E2E0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Moderne</a:t>
            </a:r>
            <a:r>
              <a:rPr lang="en-US" dirty="0"/>
              <a:t> School, </a:t>
            </a:r>
            <a:r>
              <a:rPr lang="en-US" dirty="0" err="1"/>
              <a:t>samenvattend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734440-163E-0CDE-9D70-B7EA61CFC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De ‘ </a:t>
            </a:r>
            <a:r>
              <a:rPr lang="en-US" dirty="0" err="1"/>
              <a:t>Moderne</a:t>
            </a:r>
            <a:r>
              <a:rPr lang="en-US" dirty="0"/>
              <a:t> School’: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van nature </a:t>
            </a:r>
            <a:r>
              <a:rPr lang="en-US" dirty="0" err="1"/>
              <a:t>en</a:t>
            </a:r>
            <a:r>
              <a:rPr lang="en-US" dirty="0"/>
              <a:t> nurture </a:t>
            </a:r>
            <a:r>
              <a:rPr lang="en-US" dirty="0" err="1"/>
              <a:t>oorzaken</a:t>
            </a:r>
            <a:r>
              <a:rPr lang="en-US" dirty="0"/>
              <a:t> van </a:t>
            </a:r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‘ </a:t>
            </a:r>
            <a:r>
              <a:rPr lang="en-US" dirty="0" err="1"/>
              <a:t>deterministisch</a:t>
            </a:r>
            <a:r>
              <a:rPr lang="en-US" dirty="0"/>
              <a:t> </a:t>
            </a:r>
            <a:r>
              <a:rPr lang="en-US" dirty="0" err="1"/>
              <a:t>mensbeeld</a:t>
            </a:r>
            <a:r>
              <a:rPr lang="en-US" dirty="0"/>
              <a:t>’ ;</a:t>
            </a:r>
          </a:p>
          <a:p>
            <a:pPr>
              <a:buFontTx/>
              <a:buChar char="-"/>
            </a:pPr>
            <a:r>
              <a:rPr lang="en-US" dirty="0" err="1"/>
              <a:t>Zegt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straffen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richten</a:t>
            </a:r>
            <a:r>
              <a:rPr lang="en-US" dirty="0"/>
              <a:t> op: </a:t>
            </a:r>
            <a:br>
              <a:rPr lang="en-US" dirty="0"/>
            </a:br>
            <a:r>
              <a:rPr lang="en-US" dirty="0" err="1"/>
              <a:t>preventie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speciale</a:t>
            </a:r>
            <a:r>
              <a:rPr lang="en-US" dirty="0"/>
              <a:t> </a:t>
            </a:r>
            <a:r>
              <a:rPr lang="en-US" dirty="0" err="1"/>
              <a:t>preventie</a:t>
            </a:r>
            <a:r>
              <a:rPr lang="en-US" dirty="0"/>
              <a:t>, </a:t>
            </a:r>
            <a:r>
              <a:rPr lang="en-US" dirty="0" err="1"/>
              <a:t>bescherming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beveiliging</a:t>
            </a:r>
            <a:r>
              <a:rPr lang="en-US" dirty="0"/>
              <a:t> van de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resocialisatie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van </a:t>
            </a:r>
            <a:r>
              <a:rPr lang="en-US" dirty="0" err="1"/>
              <a:t>daderstrafrecht</a:t>
            </a:r>
            <a:r>
              <a:rPr lang="en-US" dirty="0"/>
              <a:t>, </a:t>
            </a:r>
            <a:r>
              <a:rPr lang="en-US" dirty="0" err="1"/>
              <a:t>niet</a:t>
            </a:r>
            <a:r>
              <a:rPr lang="en-US" dirty="0"/>
              <a:t> van </a:t>
            </a:r>
            <a:r>
              <a:rPr lang="en-US" dirty="0" err="1"/>
              <a:t>dadenstrafrecht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Is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eenzijdige</a:t>
            </a:r>
            <a:r>
              <a:rPr lang="en-US" dirty="0"/>
              <a:t> </a:t>
            </a:r>
            <a:r>
              <a:rPr lang="en-US" dirty="0" err="1"/>
              <a:t>aanpan</a:t>
            </a:r>
            <a:r>
              <a:rPr lang="en-US" dirty="0"/>
              <a:t> van </a:t>
            </a:r>
            <a:r>
              <a:rPr lang="en-US" dirty="0" err="1"/>
              <a:t>criminaliteit</a:t>
            </a:r>
            <a:r>
              <a:rPr lang="en-US" dirty="0"/>
              <a:t> via het </a:t>
            </a:r>
            <a:r>
              <a:rPr lang="en-US" dirty="0" err="1"/>
              <a:t>strafrecht</a:t>
            </a:r>
            <a:r>
              <a:rPr lang="en-US" dirty="0"/>
              <a:t>, </a:t>
            </a:r>
            <a:r>
              <a:rPr lang="en-US" dirty="0" err="1"/>
              <a:t>omdat</a:t>
            </a:r>
            <a:r>
              <a:rPr lang="en-US" dirty="0"/>
              <a:t> </a:t>
            </a:r>
            <a:r>
              <a:rPr lang="en-US" dirty="0" err="1"/>
              <a:t>celstraffen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vrijheidsstraffen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kort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‘ </a:t>
            </a:r>
            <a:r>
              <a:rPr lang="en-US" dirty="0" err="1"/>
              <a:t>heropvoeding</a:t>
            </a:r>
            <a:r>
              <a:rPr lang="en-US" dirty="0"/>
              <a:t>’;</a:t>
            </a:r>
          </a:p>
          <a:p>
            <a:pPr marL="0" indent="0">
              <a:buNone/>
            </a:pPr>
            <a:r>
              <a:rPr lang="en-US" dirty="0"/>
              <a:t>- 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wèl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van het ‘ </a:t>
            </a:r>
            <a:r>
              <a:rPr lang="en-US" dirty="0" err="1"/>
              <a:t>legaliteitsbeginsel</a:t>
            </a:r>
            <a:r>
              <a:rPr lang="en-US" dirty="0"/>
              <a:t>’ </a:t>
            </a:r>
            <a:r>
              <a:rPr lang="en-US" dirty="0" err="1"/>
              <a:t>en</a:t>
            </a:r>
            <a:r>
              <a:rPr lang="en-US" dirty="0"/>
              <a:t> ‘ </a:t>
            </a:r>
            <a:r>
              <a:rPr lang="en-US" dirty="0" err="1"/>
              <a:t>rechtszekerheid</a:t>
            </a:r>
            <a:r>
              <a:rPr lang="en-US" dirty="0"/>
              <a:t>’. 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8413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C1DA60-CAF2-0DCE-708F-1D529E3A3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H4.1: De Klassieke School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AA81AE-701E-AD79-0D26-3CB6334DF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55532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dirty="0"/>
              <a:t>Centrale gedachte: </a:t>
            </a:r>
            <a:br>
              <a:rPr lang="nl-NL" dirty="0"/>
            </a:br>
            <a:r>
              <a:rPr lang="nl-NL" dirty="0"/>
              <a:t>“de mens is vrij in denken en handelen”. 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r>
              <a:rPr lang="nl-NL" dirty="0"/>
              <a:t>Uitgangspunten: </a:t>
            </a:r>
          </a:p>
          <a:p>
            <a:pPr>
              <a:buFontTx/>
              <a:buChar char="-"/>
            </a:pPr>
            <a:r>
              <a:rPr lang="nl-NL" dirty="0"/>
              <a:t>niet – deterministisch mensbeeld;</a:t>
            </a:r>
            <a:br>
              <a:rPr lang="nl-NL" dirty="0"/>
            </a:br>
            <a:r>
              <a:rPr lang="nl-NL" dirty="0"/>
              <a:t>(De mens is vrij het goede te doen en het kwade te laten, mens heeft een vrije wil).</a:t>
            </a:r>
          </a:p>
          <a:p>
            <a:pPr>
              <a:buFontTx/>
              <a:buChar char="-"/>
            </a:pPr>
            <a:r>
              <a:rPr lang="nl-NL" dirty="0"/>
              <a:t>De mens wordt verantwoordelijk geacht voor zijn eigen gedrag;</a:t>
            </a:r>
          </a:p>
          <a:p>
            <a:pPr>
              <a:buFontTx/>
              <a:buChar char="-"/>
            </a:pPr>
            <a:r>
              <a:rPr lang="nl-NL" dirty="0"/>
              <a:t>De mens wordt gezien als rationeel handelend wezen;</a:t>
            </a:r>
          </a:p>
          <a:p>
            <a:pPr marL="0" indent="0">
              <a:buNone/>
            </a:pPr>
            <a:r>
              <a:rPr lang="nl-NL" dirty="0"/>
              <a:t>   (De mens weegt voordelen en nadelen van zijn gedrag tegen elkaar af, ook wel ‘calculerend gedrag’).</a:t>
            </a:r>
          </a:p>
          <a:p>
            <a:pPr marL="0" indent="0">
              <a:buNone/>
            </a:pPr>
            <a:r>
              <a:rPr lang="nl-NL" dirty="0"/>
              <a:t>      Voordeel misdaad: geld, status, aanzien etc.</a:t>
            </a:r>
            <a:br>
              <a:rPr lang="nl-NL" dirty="0"/>
            </a:br>
            <a:r>
              <a:rPr lang="nl-NL" dirty="0"/>
              <a:t>       Nadeel: gevangenisstraf, geldboete, taakstraf, bijkomende straffen en </a:t>
            </a:r>
            <a:br>
              <a:rPr lang="nl-NL" dirty="0"/>
            </a:br>
            <a:r>
              <a:rPr lang="nl-NL" dirty="0"/>
              <a:t>                      maatregelen, verlies sociale contacten, verlies baan etc. </a:t>
            </a:r>
          </a:p>
          <a:p>
            <a:pPr>
              <a:buFontTx/>
              <a:buChar char="-"/>
            </a:pPr>
            <a:r>
              <a:rPr lang="nl-NL" dirty="0"/>
              <a:t>Mens zijn gelijk aan elkaar, daar gelden de regels/ wetten voor iedereen;</a:t>
            </a:r>
          </a:p>
          <a:p>
            <a:pPr>
              <a:buFontTx/>
              <a:buChar char="-"/>
            </a:pPr>
            <a:r>
              <a:rPr lang="nl-NL" dirty="0"/>
              <a:t>Straffen moet hoog zijn om mensen af te schrikken om de regels/ wetten te overtreden;</a:t>
            </a:r>
          </a:p>
          <a:p>
            <a:pPr>
              <a:buFontTx/>
              <a:buChar char="-"/>
            </a:pPr>
            <a:r>
              <a:rPr lang="nl-NL" dirty="0"/>
              <a:t>De pakkans moet omhoog zodat potentiële daders geen criminele activiteiten willen plegen.</a:t>
            </a:r>
          </a:p>
          <a:p>
            <a:pPr>
              <a:buFontTx/>
              <a:buChar char="-"/>
            </a:pPr>
            <a:r>
              <a:rPr lang="nl-NL" dirty="0"/>
              <a:t>Mensen moeten beschermd worden tegen de (al) macht van de overheid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6847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1DBEC7-49E6-5C3E-2276-93216516D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Klassieke School: Doelen en functies van straf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60FDBC-B56C-E449-114F-1EA1F2681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doelen en functies van straf volgens de Klassieke School: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Wraak- en Vergelding; (Eis van de maatschappij)</a:t>
            </a:r>
          </a:p>
          <a:p>
            <a:pPr>
              <a:buFontTx/>
              <a:buChar char="-"/>
            </a:pPr>
            <a:r>
              <a:rPr lang="nl-NL" dirty="0"/>
              <a:t>Generale preventie; (Dreigen met straffen om mensen af te schrikken criminele activiteiten te plegen);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700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2702E-5DF2-4AF7-39D3-CC5BC3246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Klassieke School: conclusies m.b.t. het strafrecht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787ED6-65B4-EE81-01DD-D6C18A810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66755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/>
              <a:t>De Klassieke School: conclusies m.b.t. het strafrecht:</a:t>
            </a:r>
            <a:br>
              <a:rPr lang="nl-NL" dirty="0"/>
            </a:br>
            <a:endParaRPr lang="nl-NL" dirty="0"/>
          </a:p>
          <a:p>
            <a:pPr>
              <a:buFontTx/>
              <a:buChar char="-"/>
            </a:pPr>
            <a:r>
              <a:rPr lang="nl-NL" dirty="0"/>
              <a:t>Legaliteitsbeginsel; in de wet moet staan wat strafbaar is</a:t>
            </a:r>
          </a:p>
          <a:p>
            <a:pPr>
              <a:buFontTx/>
              <a:buChar char="-"/>
            </a:pPr>
            <a:r>
              <a:rPr lang="nl-NL" dirty="0"/>
              <a:t>Personaliteitsbeginsel; een opgelegde straf mag alleen de dader treffen en niet zijn familie</a:t>
            </a:r>
          </a:p>
          <a:p>
            <a:pPr>
              <a:buFontTx/>
              <a:buChar char="-"/>
            </a:pPr>
            <a:r>
              <a:rPr lang="nl-NL" dirty="0"/>
              <a:t>Gelijkheidsbeginsel: alle mensen zijn voor de wet gelijk</a:t>
            </a:r>
            <a:br>
              <a:rPr lang="nl-NL" dirty="0"/>
            </a:br>
            <a:r>
              <a:rPr lang="nl-NL" dirty="0"/>
              <a:t>(Er moet een straf op de daad staan: = daadstrafrecht/ dadenstrafrecht</a:t>
            </a:r>
          </a:p>
          <a:p>
            <a:pPr>
              <a:buFontTx/>
              <a:buChar char="-"/>
            </a:pPr>
            <a:r>
              <a:rPr lang="nl-NL" dirty="0"/>
              <a:t>Schuldbeginsel: een dader die geen schuld heeft mag niet gestraft worden</a:t>
            </a:r>
          </a:p>
          <a:p>
            <a:pPr>
              <a:buFontTx/>
              <a:buChar char="-"/>
            </a:pPr>
            <a:r>
              <a:rPr lang="nl-NL" dirty="0"/>
              <a:t>Proportionele vergelding: de maximumstraffen voor verschillende misdrijven verschillen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9012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48AC1A-6C33-8D3C-D033-0DD28B12A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Theorieën ter verklaring van crimineel gedrag die bij de Klassieke School horen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F5566C-D51D-486A-DC6A-20C02CA4D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82165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Theorieën ter verklaring van crimineel gedrag die bij de Klassieke School horen: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Sociaal – psychologische theorie: afwijkend gedrag wordt verklaart in relatie met de cultuur van de groepen en samenleving;</a:t>
            </a:r>
          </a:p>
          <a:p>
            <a:pPr marL="0" indent="0">
              <a:buNone/>
            </a:pPr>
            <a:r>
              <a:rPr lang="nl-NL" dirty="0"/>
              <a:t>   Voorbeelden hiervan:</a:t>
            </a:r>
          </a:p>
          <a:p>
            <a:pPr marL="0" indent="0">
              <a:buNone/>
            </a:pPr>
            <a:r>
              <a:rPr lang="nl-NL" dirty="0"/>
              <a:t>+ de Rationele – Keuzetheorie, ook wel ‘gelegenheidstheorie’ genoemd.</a:t>
            </a:r>
          </a:p>
        </p:txBody>
      </p:sp>
    </p:spTree>
    <p:extLst>
      <p:ext uri="{BB962C8B-B14F-4D97-AF65-F5344CB8AC3E}">
        <p14:creationId xmlns:p14="http://schemas.microsoft.com/office/powerpoint/2010/main" val="1484625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7C6D0A-76E3-78D1-9E47-9C1CECF1B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Rationele – Keuzetheorie, ook wel ‘gelegenheidstheorie’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3E2335-7755-A383-8B6B-3BF7B028B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De rationele – keuzetheorie:</a:t>
            </a:r>
          </a:p>
          <a:p>
            <a:pPr marL="0" indent="0">
              <a:buNone/>
            </a:pPr>
            <a:r>
              <a:rPr lang="nl-NL" dirty="0"/>
              <a:t>“Het eventueel plegen van een bepaald misdrijf is het gevolg van een afweging van kosten en baten, waarbij de baten hoger worden ingeschat.”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r>
              <a:rPr lang="nl-NL" dirty="0"/>
              <a:t>Het wel/ niet plegen van criminele activiteiten hangt dus af van de ‘gelegenheid’.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rationele – keuzetheorie/ De gelegenheidstheorie gaat niet alleen over vermogenscriminaliteit, maar ook over geweldscriminaliteit.</a:t>
            </a:r>
          </a:p>
        </p:txBody>
      </p:sp>
    </p:spTree>
    <p:extLst>
      <p:ext uri="{BB962C8B-B14F-4D97-AF65-F5344CB8AC3E}">
        <p14:creationId xmlns:p14="http://schemas.microsoft.com/office/powerpoint/2010/main" val="3672269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EFD0C-017E-4164-285C-737BC5448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Moderne samenvatting van de  ‘gelegenheidstheorie’ door </a:t>
            </a:r>
            <a:r>
              <a:rPr lang="nl-NL" dirty="0" err="1"/>
              <a:t>Felson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65B204-E6E4-FFC4-B407-49EB73537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drie factoren van de ‘gelegenheidstheorie’: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De aanwezigheid van potentiële/ gemotiveerde daders;</a:t>
            </a:r>
          </a:p>
          <a:p>
            <a:pPr>
              <a:buFontTx/>
              <a:buChar char="-"/>
            </a:pPr>
            <a:r>
              <a:rPr lang="nl-NL" dirty="0"/>
              <a:t>De aanwezigheid van geschikte doelwitten;</a:t>
            </a:r>
          </a:p>
          <a:p>
            <a:pPr>
              <a:buFontTx/>
              <a:buChar char="-"/>
            </a:pPr>
            <a:r>
              <a:rPr lang="nl-NL" dirty="0"/>
              <a:t>De afwezigheid van voldoende sociale (competente toezichthouders en technische bewaking (camera’s)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1762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10A1BA3-CC25-DCD9-AF19-3465343A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4.2: De </a:t>
            </a:r>
            <a:r>
              <a:rPr lang="en-US" dirty="0" err="1"/>
              <a:t>Moderne</a:t>
            </a:r>
            <a:r>
              <a:rPr lang="en-US" dirty="0"/>
              <a:t> School of ‘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Richting</a:t>
            </a:r>
            <a:r>
              <a:rPr lang="en-US" dirty="0"/>
              <a:t>’ 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825E9ED6-FD9C-619A-ED2C-40AEE3796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100" dirty="0"/>
              <a:t>De ‘ </a:t>
            </a:r>
            <a:r>
              <a:rPr lang="en-US" sz="3100" dirty="0" err="1"/>
              <a:t>Moderne</a:t>
            </a:r>
            <a:r>
              <a:rPr lang="en-US" sz="3100" dirty="0"/>
              <a:t> School’ (</a:t>
            </a:r>
            <a:r>
              <a:rPr lang="en-US" sz="3100" dirty="0" err="1"/>
              <a:t>ontstaan</a:t>
            </a:r>
            <a:r>
              <a:rPr lang="en-US" sz="3100" dirty="0"/>
              <a:t> </a:t>
            </a:r>
            <a:r>
              <a:rPr lang="en-US" sz="3100" dirty="0" err="1"/>
              <a:t>einde</a:t>
            </a:r>
            <a:r>
              <a:rPr lang="en-US" sz="3100" dirty="0"/>
              <a:t> 19e </a:t>
            </a:r>
            <a:r>
              <a:rPr lang="en-US" sz="3100" dirty="0" err="1"/>
              <a:t>eeuw</a:t>
            </a:r>
            <a:r>
              <a:rPr lang="en-US" sz="3100" dirty="0"/>
              <a:t>) </a:t>
            </a:r>
            <a:r>
              <a:rPr lang="en-US" sz="3100" dirty="0" err="1"/>
              <a:t>verwierp</a:t>
            </a:r>
            <a:r>
              <a:rPr lang="en-US" sz="3100" dirty="0"/>
              <a:t> de </a:t>
            </a:r>
            <a:r>
              <a:rPr lang="en-US" sz="3100" dirty="0" err="1"/>
              <a:t>gedachte</a:t>
            </a:r>
            <a:r>
              <a:rPr lang="en-US" sz="3100" dirty="0"/>
              <a:t> van de </a:t>
            </a:r>
            <a:r>
              <a:rPr lang="en-US" sz="3100" dirty="0" err="1"/>
              <a:t>Klassieke</a:t>
            </a:r>
            <a:r>
              <a:rPr lang="en-US" sz="3100" dirty="0"/>
              <a:t> School.</a:t>
            </a:r>
          </a:p>
          <a:p>
            <a:pPr marL="0" indent="0">
              <a:buNone/>
            </a:pPr>
            <a:endParaRPr lang="en-US" sz="3100" dirty="0"/>
          </a:p>
          <a:p>
            <a:pPr marL="0" indent="0">
              <a:buNone/>
            </a:pPr>
            <a:r>
              <a:rPr lang="en-US" sz="3100" dirty="0"/>
              <a:t>De ‘ </a:t>
            </a:r>
            <a:r>
              <a:rPr lang="en-US" sz="3100" dirty="0" err="1"/>
              <a:t>Moderne</a:t>
            </a:r>
            <a:r>
              <a:rPr lang="en-US" sz="3100" dirty="0"/>
              <a:t> School’ </a:t>
            </a:r>
            <a:r>
              <a:rPr lang="en-US" sz="3100" dirty="0" err="1"/>
              <a:t>stelt</a:t>
            </a:r>
            <a:r>
              <a:rPr lang="en-US" sz="3100" dirty="0"/>
              <a:t>:</a:t>
            </a:r>
            <a:br>
              <a:rPr lang="en-US" sz="3100" dirty="0"/>
            </a:br>
            <a:r>
              <a:rPr lang="en-US" sz="3100" dirty="0"/>
              <a:t>“ de </a:t>
            </a:r>
            <a:r>
              <a:rPr lang="en-US" sz="3100" dirty="0" err="1"/>
              <a:t>mens</a:t>
            </a:r>
            <a:r>
              <a:rPr lang="en-US" sz="3100" dirty="0"/>
              <a:t> is </a:t>
            </a:r>
            <a:r>
              <a:rPr lang="en-US" sz="3100" dirty="0" err="1"/>
              <a:t>grotendeels</a:t>
            </a:r>
            <a:r>
              <a:rPr lang="en-US" sz="3100" dirty="0"/>
              <a:t> of </a:t>
            </a:r>
            <a:r>
              <a:rPr lang="en-US" sz="3100" dirty="0" err="1"/>
              <a:t>geheel</a:t>
            </a:r>
            <a:r>
              <a:rPr lang="en-US" sz="3100" dirty="0"/>
              <a:t> </a:t>
            </a:r>
            <a:r>
              <a:rPr lang="en-US" sz="3100" dirty="0" err="1"/>
              <a:t>onvrij</a:t>
            </a:r>
            <a:r>
              <a:rPr lang="en-US" sz="3100" dirty="0"/>
              <a:t> in </a:t>
            </a:r>
            <a:r>
              <a:rPr lang="en-US" sz="3100" dirty="0" err="1"/>
              <a:t>zijn</a:t>
            </a:r>
            <a:r>
              <a:rPr lang="en-US" sz="3100" dirty="0"/>
              <a:t> </a:t>
            </a:r>
            <a:r>
              <a:rPr lang="en-US" sz="3100" dirty="0" err="1"/>
              <a:t>denken</a:t>
            </a:r>
            <a:r>
              <a:rPr lang="en-US" sz="3100" dirty="0"/>
              <a:t> </a:t>
            </a:r>
            <a:r>
              <a:rPr lang="en-US" sz="3100" dirty="0" err="1"/>
              <a:t>en</a:t>
            </a:r>
            <a:r>
              <a:rPr lang="en-US" sz="3100" dirty="0"/>
              <a:t> </a:t>
            </a:r>
            <a:r>
              <a:rPr lang="en-US" sz="3100" dirty="0" err="1"/>
              <a:t>handelen</a:t>
            </a:r>
            <a:r>
              <a:rPr lang="en-US" sz="3100" dirty="0"/>
              <a:t>.     </a:t>
            </a:r>
            <a:br>
              <a:rPr lang="en-US" sz="3100" dirty="0"/>
            </a:br>
            <a:r>
              <a:rPr lang="en-US" sz="3100" dirty="0"/>
              <a:t>   </a:t>
            </a:r>
            <a:r>
              <a:rPr lang="en-US" sz="3100" dirty="0" err="1"/>
              <a:t>Hij</a:t>
            </a:r>
            <a:r>
              <a:rPr lang="en-US" sz="3100" dirty="0"/>
              <a:t> is </a:t>
            </a:r>
            <a:r>
              <a:rPr lang="en-US" sz="3100" dirty="0" err="1"/>
              <a:t>een</a:t>
            </a:r>
            <a:r>
              <a:rPr lang="en-US" sz="3100" dirty="0"/>
              <a:t> product van:</a:t>
            </a:r>
          </a:p>
          <a:p>
            <a:pPr marL="0" indent="0">
              <a:buNone/>
            </a:pPr>
            <a:br>
              <a:rPr lang="en-US" sz="3100" dirty="0"/>
            </a:br>
            <a:r>
              <a:rPr lang="en-US" sz="3100" dirty="0"/>
              <a:t>-  </a:t>
            </a:r>
            <a:r>
              <a:rPr lang="en-US" sz="3100" b="1" dirty="0" err="1"/>
              <a:t>endogene</a:t>
            </a:r>
            <a:r>
              <a:rPr lang="en-US" sz="3100" b="1" dirty="0"/>
              <a:t> </a:t>
            </a:r>
            <a:r>
              <a:rPr lang="en-US" sz="3100" b="1" dirty="0" err="1"/>
              <a:t>invloeden</a:t>
            </a:r>
            <a:r>
              <a:rPr lang="en-US" sz="3100" b="1" dirty="0"/>
              <a:t>/ nature: </a:t>
            </a:r>
            <a:br>
              <a:rPr lang="en-US" dirty="0"/>
            </a:br>
            <a:r>
              <a:rPr lang="en-US" dirty="0"/>
              <a:t>   </a:t>
            </a:r>
            <a:r>
              <a:rPr lang="en-US" sz="2600" dirty="0" err="1"/>
              <a:t>Biologische</a:t>
            </a:r>
            <a:r>
              <a:rPr lang="en-US" sz="2600" dirty="0"/>
              <a:t> of </a:t>
            </a:r>
            <a:r>
              <a:rPr lang="en-US" sz="2600" dirty="0" err="1"/>
              <a:t>genetische</a:t>
            </a:r>
            <a:r>
              <a:rPr lang="en-US" sz="2600" dirty="0"/>
              <a:t> </a:t>
            </a:r>
            <a:r>
              <a:rPr lang="en-US" sz="2600" dirty="0" err="1"/>
              <a:t>factoren</a:t>
            </a:r>
            <a:r>
              <a:rPr lang="en-US" sz="2600" dirty="0"/>
              <a:t>.</a:t>
            </a:r>
            <a:br>
              <a:rPr lang="en-US" sz="2600" dirty="0"/>
            </a:br>
            <a:r>
              <a:rPr lang="en-US" sz="2600" dirty="0"/>
              <a:t>   </a:t>
            </a:r>
            <a:r>
              <a:rPr lang="en-US" sz="2600" dirty="0" err="1"/>
              <a:t>Denk</a:t>
            </a:r>
            <a:r>
              <a:rPr lang="en-US" sz="2600" dirty="0"/>
              <a:t> </a:t>
            </a:r>
            <a:r>
              <a:rPr lang="en-US" sz="2600" dirty="0" err="1"/>
              <a:t>aan</a:t>
            </a:r>
            <a:r>
              <a:rPr lang="en-US" sz="2600" dirty="0"/>
              <a:t> : </a:t>
            </a:r>
            <a:r>
              <a:rPr lang="en-US" sz="2600" dirty="0" err="1"/>
              <a:t>emoties</a:t>
            </a:r>
            <a:r>
              <a:rPr lang="en-US" sz="2600" dirty="0"/>
              <a:t>, </a:t>
            </a:r>
            <a:r>
              <a:rPr lang="en-US" sz="2600" dirty="0" err="1"/>
              <a:t>driften</a:t>
            </a:r>
            <a:r>
              <a:rPr lang="en-US" sz="2600" dirty="0"/>
              <a:t>, </a:t>
            </a:r>
            <a:r>
              <a:rPr lang="en-US" sz="2600" dirty="0" err="1"/>
              <a:t>karaktereigenschappen</a:t>
            </a:r>
            <a:r>
              <a:rPr lang="en-US" sz="2600" dirty="0"/>
              <a:t>.</a:t>
            </a:r>
          </a:p>
          <a:p>
            <a:pPr marL="0" indent="0">
              <a:buNone/>
            </a:pPr>
            <a:br>
              <a:rPr lang="en-US" sz="2600" dirty="0"/>
            </a:br>
            <a:r>
              <a:rPr lang="en-US" dirty="0"/>
              <a:t>-  </a:t>
            </a:r>
            <a:r>
              <a:rPr lang="en-US" b="1" dirty="0" err="1"/>
              <a:t>Exogene</a:t>
            </a:r>
            <a:r>
              <a:rPr lang="en-US" b="1" dirty="0"/>
              <a:t> </a:t>
            </a:r>
            <a:r>
              <a:rPr lang="en-US" b="1" dirty="0" err="1"/>
              <a:t>gedragsbepalende</a:t>
            </a:r>
            <a:r>
              <a:rPr lang="en-US" b="1" dirty="0"/>
              <a:t> </a:t>
            </a:r>
            <a:r>
              <a:rPr lang="en-US" b="1" dirty="0" err="1"/>
              <a:t>invloeden</a:t>
            </a:r>
            <a:r>
              <a:rPr lang="en-US" b="1" dirty="0"/>
              <a:t>/ nurture:</a:t>
            </a:r>
            <a:br>
              <a:rPr lang="nl-NL" dirty="0"/>
            </a:br>
            <a:r>
              <a:rPr lang="nl-NL" dirty="0"/>
              <a:t>   </a:t>
            </a:r>
            <a:r>
              <a:rPr lang="nl-NL" sz="2600" dirty="0"/>
              <a:t>De omgeving, het milieu en de cultuur bepalen hoe wij handelen.</a:t>
            </a:r>
            <a:br>
              <a:rPr lang="nl-NL" sz="2600" dirty="0"/>
            </a:br>
            <a:r>
              <a:rPr lang="nl-NL" sz="2600" dirty="0"/>
              <a:t>   Maatschappelijke factoren bepalen ons gedrag.</a:t>
            </a:r>
            <a:br>
              <a:rPr lang="nl-NL" sz="2600" dirty="0"/>
            </a:br>
            <a:r>
              <a:rPr lang="nl-NL" sz="2600" dirty="0"/>
              <a:t>   Denk aan: gevoelens en gedrag worden aangeleerd.</a:t>
            </a:r>
            <a:br>
              <a:rPr lang="nl-NL" sz="2600" dirty="0"/>
            </a:br>
            <a:r>
              <a:rPr lang="nl-NL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12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2D9A9C-BF7A-0EC8-C974-59E309400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15835" cy="1325563"/>
          </a:xfrm>
        </p:spPr>
        <p:txBody>
          <a:bodyPr/>
          <a:lstStyle/>
          <a:p>
            <a:r>
              <a:rPr lang="en-US" dirty="0" err="1"/>
              <a:t>Moderne</a:t>
            </a:r>
            <a:r>
              <a:rPr lang="en-US" dirty="0"/>
              <a:t> School → </a:t>
            </a:r>
            <a:r>
              <a:rPr lang="en-US" dirty="0" err="1"/>
              <a:t>Deterministisch</a:t>
            </a:r>
            <a:r>
              <a:rPr lang="en-US" dirty="0"/>
              <a:t> </a:t>
            </a:r>
            <a:r>
              <a:rPr lang="en-US" dirty="0" err="1"/>
              <a:t>mensbeeld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E32633-1C0A-91CB-C416-9C3F9251A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Uitgangspunt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Moderne</a:t>
            </a:r>
            <a:r>
              <a:rPr lang="en-US" dirty="0"/>
              <a:t> </a:t>
            </a:r>
            <a:r>
              <a:rPr lang="en-US" dirty="0" err="1"/>
              <a:t>Richting</a:t>
            </a:r>
            <a:r>
              <a:rPr lang="en-US" dirty="0"/>
              <a:t> is: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“ </a:t>
            </a:r>
            <a:r>
              <a:rPr lang="en-US" dirty="0" err="1"/>
              <a:t>Deterministisch</a:t>
            </a:r>
            <a:r>
              <a:rPr lang="en-US" dirty="0"/>
              <a:t> </a:t>
            </a:r>
            <a:r>
              <a:rPr lang="en-US" dirty="0" err="1"/>
              <a:t>mensbeeld</a:t>
            </a:r>
            <a:r>
              <a:rPr lang="en-US" dirty="0"/>
              <a:t>/ </a:t>
            </a:r>
            <a:r>
              <a:rPr lang="en-US" dirty="0" err="1"/>
              <a:t>denkbeeld</a:t>
            </a:r>
            <a:r>
              <a:rPr lang="en-US" dirty="0"/>
              <a:t>”.</a:t>
            </a:r>
          </a:p>
          <a:p>
            <a:pPr marL="0" indent="0">
              <a:buNone/>
            </a:pPr>
            <a:r>
              <a:rPr lang="en-US" dirty="0"/>
              <a:t>↓</a:t>
            </a:r>
          </a:p>
          <a:p>
            <a:pPr marL="0" indent="0">
              <a:buNone/>
            </a:pPr>
            <a:r>
              <a:rPr lang="en-US" dirty="0"/>
              <a:t>“ </a:t>
            </a:r>
            <a:r>
              <a:rPr lang="en-US" dirty="0" err="1"/>
              <a:t>Menselijk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bepaald</a:t>
            </a:r>
            <a:r>
              <a:rPr lang="en-US" dirty="0"/>
              <a:t> door </a:t>
            </a:r>
            <a:r>
              <a:rPr lang="en-US" dirty="0" err="1"/>
              <a:t>biologische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psychologische</a:t>
            </a:r>
            <a:r>
              <a:rPr lang="en-US" dirty="0"/>
              <a:t> </a:t>
            </a:r>
            <a:r>
              <a:rPr lang="en-US" dirty="0" err="1"/>
              <a:t>factoren</a:t>
            </a:r>
            <a:r>
              <a:rPr lang="en-US" dirty="0"/>
              <a:t>”.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670999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1173</Words>
  <Application>Microsoft Office PowerPoint</Application>
  <PresentationFormat>Breedbeeld</PresentationFormat>
  <Paragraphs>90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Kantoorthema</vt:lpstr>
      <vt:lpstr>H4. Theorievorming over straffen</vt:lpstr>
      <vt:lpstr>H4.1: De Klassieke School</vt:lpstr>
      <vt:lpstr>Klassieke School: Doelen en functies van straf</vt:lpstr>
      <vt:lpstr>De Klassieke School: conclusies m.b.t. het strafrecht</vt:lpstr>
      <vt:lpstr>Theorieën ter verklaring van crimineel gedrag die bij de Klassieke School horen</vt:lpstr>
      <vt:lpstr>De Rationele – Keuzetheorie, ook wel ‘gelegenheidstheorie’</vt:lpstr>
      <vt:lpstr>Moderne samenvatting van de  ‘gelegenheidstheorie’ door Felson</vt:lpstr>
      <vt:lpstr>4.2: De Moderne School of ‘ Nieuwe Richting’ </vt:lpstr>
      <vt:lpstr>Moderne School → Deterministisch mensbeeld</vt:lpstr>
      <vt:lpstr>Deterministisch mensbeeld en straffen van mensen</vt:lpstr>
      <vt:lpstr>Moderne School en ‘ doelen van straffen’ </vt:lpstr>
      <vt:lpstr>Deterministisch mensbeeld en strafrecht</vt:lpstr>
      <vt:lpstr>De Moderne School, samenvattend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H4. Theorievorming over straffen</dc:title>
  <dc:creator>Fluitsma, D.W.P.M. (Daniel)</dc:creator>
  <cp:lastModifiedBy>Fluitsma, D.W.P.M. (Daniel)</cp:lastModifiedBy>
  <cp:revision>1</cp:revision>
  <dcterms:created xsi:type="dcterms:W3CDTF">2023-01-27T11:40:11Z</dcterms:created>
  <dcterms:modified xsi:type="dcterms:W3CDTF">2023-02-03T10:16:02Z</dcterms:modified>
</cp:coreProperties>
</file>